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6"/>
  </p:notesMasterIdLst>
  <p:sldIdLst>
    <p:sldId id="256" r:id="rId6"/>
    <p:sldId id="257" r:id="rId7"/>
    <p:sldId id="258" r:id="rId8"/>
    <p:sldId id="296" r:id="rId9"/>
    <p:sldId id="291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93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94" r:id="rId31"/>
    <p:sldId id="278" r:id="rId32"/>
    <p:sldId id="279" r:id="rId33"/>
    <p:sldId id="282" r:id="rId34"/>
    <p:sldId id="283" r:id="rId35"/>
    <p:sldId id="284" r:id="rId36"/>
    <p:sldId id="280" r:id="rId37"/>
    <p:sldId id="295" r:id="rId38"/>
    <p:sldId id="281" r:id="rId39"/>
    <p:sldId id="285" r:id="rId40"/>
    <p:sldId id="286" r:id="rId41"/>
    <p:sldId id="287" r:id="rId42"/>
    <p:sldId id="288" r:id="rId43"/>
    <p:sldId id="290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96"/>
            <p14:sldId id="291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93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94"/>
            <p14:sldId id="278"/>
            <p14:sldId id="279"/>
            <p14:sldId id="282"/>
            <p14:sldId id="283"/>
            <p14:sldId id="284"/>
            <p14:sldId id="280"/>
            <p14:sldId id="295"/>
            <p14:sldId id="281"/>
            <p14:sldId id="285"/>
            <p14:sldId id="286"/>
            <p14:sldId id="287"/>
            <p14:sldId id="288"/>
            <p14:sldId id="290"/>
            <p14:sldId id="289"/>
          </p14:sldIdLst>
        </p14:section>
        <p14:section name="Untitled Section" id="{7A961A8C-FEFB-449A-A212-787A8E4829A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373FF"/>
    <a:srgbClr val="FF4859"/>
    <a:srgbClr val="004FFE"/>
    <a:srgbClr val="008B42"/>
    <a:srgbClr val="F5010B"/>
    <a:srgbClr val="F2DCDB"/>
    <a:srgbClr val="ECF2DE"/>
    <a:srgbClr val="F2EEF5"/>
    <a:srgbClr val="FFC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4964" autoAdjust="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>
        <p:guide orient="horz" pos="845"/>
        <p:guide pos="2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5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https://www.maplesoft.com/content/EngineeringFundamentals/11/MapleDocument_11/Block%20Diagrams,%20Feedback%20and%20Transient%20Response%20Specifications.pdf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81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https://www.icloud.com/keynote/035Qivaw_FXYD70xCbD5R9lDA#control_AV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3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 (A heuristic rule-of-thumb, not a hard guarantee)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example: to have </a:t>
                </a:r>
                <a:r>
                  <a:rPr lang="en-US" i="0">
                    <a:latin typeface="Cambria Math" panose="02040503050406030204" pitchFamily="18" charset="0"/>
                  </a:rPr>
                  <a:t>𝜃_𝑡ℎ</a:t>
                </a:r>
                <a:r>
                  <a:rPr lang="en-US" b="0" i="0">
                    <a:latin typeface="Cambria Math" panose="02040503050406030204" pitchFamily="18" charset="0"/>
                  </a:rPr>
                  <a:t>=𝜋/6</a:t>
                </a:r>
                <a:r>
                  <a:rPr lang="en-US" dirty="0"/>
                  <a:t>, set </a:t>
                </a:r>
                <a:r>
                  <a:rPr lang="en-US" b="0" i="0">
                    <a:latin typeface="Cambria Math" panose="02040503050406030204" pitchFamily="18" charset="0"/>
                  </a:rPr>
                  <a:t>𝑑_</a:t>
                </a:r>
                <a:r>
                  <a:rPr lang="en-US" i="0">
                    <a:latin typeface="Cambria Math" panose="02040503050406030204" pitchFamily="18" charset="0"/>
                  </a:rPr>
                  <a:t>𝑡ℎ=|</a:t>
                </a:r>
                <a:r>
                  <a:rPr lang="en-US" b="0" i="0">
                    <a:latin typeface="Cambria Math" panose="02040503050406030204" pitchFamily="18" charset="0"/>
                  </a:rPr>
                  <a:t>(𝐾_𝜃 𝜃_𝑡ℎ)/𝐾_𝑑 |</a:t>
                </a:r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:r>
                  <a:rPr lang="en-US" i="0">
                    <a:latin typeface="Cambria Math" panose="02040503050406030204" pitchFamily="18" charset="0"/>
                  </a:rPr>
                  <a:t>𝜃(𝑡)</a:t>
                </a:r>
                <a:r>
                  <a:rPr lang="en-US" dirty="0"/>
                  <a:t> too fast (keep </a:t>
                </a:r>
                <a:r>
                  <a:rPr lang="en-US" i="0">
                    <a:latin typeface="Cambria Math" panose="02040503050406030204" pitchFamily="18" charset="0"/>
                  </a:rPr>
                  <a:t>𝜃 ̇</a:t>
                </a:r>
                <a:r>
                  <a:rPr lang="en-US" i="0" dirty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</a:rPr>
                  <a:t>𝑡)</a:t>
                </a:r>
                <a:r>
                  <a:rPr lang="en-US" dirty="0"/>
                  <a:t> small). (A heuristic rule-of-thumb, not a hard guarantee)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80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Pole placement for PID control design is applicable to linear systems only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5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/>
              <a:t>(Minus signs can be removed without affecting correctness.)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2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loud.com/keynote/035Qivaw_FXYD70xCbD5R9lDA#control_A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s://uni-tuebingen.de/fakultaeten/mathematisch-naturwissenschaftliche-fakultaet/fachbereiche/informatik/lehrstuehle/autonomous-vision/lectures/self-driving-car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udacity.com/courses/cs373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1.png"/><Relationship Id="rId7" Type="http://schemas.openxmlformats.org/officeDocument/2006/relationships/image" Target="../media/image57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5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classroom.udacity.com/courses/cs373/lessons/91f48b5b-a063-41f9-ace6-5fb9e7508941/concepts/b740218e-b0eb-40dc-80af-34391230529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da-DK" sz="4400" dirty="0"/>
              <a:t>L6 Control</a:t>
            </a:r>
            <a:endParaRPr lang="en-US" sz="4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3C722-8478-86E6-23BC-02A9F14F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64727" y="2872468"/>
            <a:ext cx="5411894" cy="23876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419C1AE-4CEC-DD36-15A7-6F316F36A51A}"/>
              </a:ext>
            </a:extLst>
          </p:cNvPr>
          <p:cNvSpPr txBox="1">
            <a:spLocks/>
          </p:cNvSpPr>
          <p:nvPr/>
        </p:nvSpPr>
        <p:spPr>
          <a:xfrm>
            <a:off x="1534370" y="5327098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1AE5-C201-770F-1587-9C258B4E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B51D9-C498-3C3F-8A96-F00533DFD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DB51D9-C498-3C3F-8A96-F00533DFD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8A8A5-5ED6-F974-D38B-5447CB25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0AB60F2-99F9-9C25-9BE5-A8DB7DD3A6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747006"/>
                  </p:ext>
                </p:extLst>
              </p:nvPr>
            </p:nvGraphicFramePr>
            <p:xfrm>
              <a:off x="160817" y="2245523"/>
              <a:ext cx="7865585" cy="3203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117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703716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458945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Large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Minor change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0AB60F2-99F9-9C25-9BE5-A8DB7DD3A6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747006"/>
                  </p:ext>
                </p:extLst>
              </p:nvPr>
            </p:nvGraphicFramePr>
            <p:xfrm>
              <a:off x="160817" y="2245523"/>
              <a:ext cx="7865585" cy="3203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117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573117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703716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87050" r="-401938" b="-210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192593" r="-401938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Large</a:t>
                          </a:r>
                        </a:p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826101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3"/>
                          <a:stretch>
                            <a:fillRect l="-388" t="-290441" r="-401938" b="-1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Small 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Decrease</a:t>
                          </a:r>
                          <a:endParaRPr lang="en-S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Minor change</a:t>
                          </a:r>
                          <a:endParaRPr lang="en-S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 descr="Response for a system using only proportional controls leads to overshoot and non-zero steady-state errors">
            <a:extLst>
              <a:ext uri="{FF2B5EF4-FFF2-40B4-BE49-F238E27FC236}">
                <a16:creationId xmlns:a16="http://schemas.microsoft.com/office/drawing/2014/main" id="{B942D1CD-2844-CD96-3CEB-40A4DAC0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08" y="1916247"/>
            <a:ext cx="3875475" cy="40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A633-250D-E7B5-CF5C-D2A4C482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4C33D-EA5C-F72F-B644-D6D882558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0597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Ref. Control Algorithms for Autonomous Vehicles </a:t>
                </a:r>
                <a:r>
                  <a:rPr lang="en-US" dirty="0">
                    <a:hlinkClick r:id="rId3"/>
                  </a:rPr>
                  <a:t>https://www.icloud.com/keynote/035Qivaw_FXYD70xCbD5R9lDA#control_AV</a:t>
                </a:r>
                <a:r>
                  <a:rPr lang="en-US" dirty="0"/>
                  <a:t> 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4C33D-EA5C-F72F-B644-D6D882558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059789"/>
              </a:xfrm>
              <a:blipFill>
                <a:blip r:embed="rId4"/>
                <a:stretch>
                  <a:fillRect l="-334" t="-473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1D44-9C71-C3AE-07E9-11480E9B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C9047-7FEA-74A0-1190-7BF85744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692" y="3189201"/>
            <a:ext cx="7753674" cy="1093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49C4D-7841-749E-BF18-DE65EB990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86DBF-E7B0-BEFD-19BB-6505150B9F6D}"/>
              </a:ext>
            </a:extLst>
          </p:cNvPr>
          <p:cNvSpPr txBox="1"/>
          <p:nvPr/>
        </p:nvSpPr>
        <p:spPr>
          <a:xfrm>
            <a:off x="7869381" y="6360866"/>
            <a:ext cx="44791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https://www.icloud.com/keynote/035Qivaw_FXYD70xCbD5R9lDA#control_AV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36940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9180-33A8-EF61-D439-D73C6D33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</a:t>
            </a:r>
            <a:r>
              <a:rPr lang="en-US" sz="4800" dirty="0"/>
              <a:t>P Control</a:t>
            </a:r>
            <a:r>
              <a:rPr lang="en-US" dirty="0"/>
              <a:t>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B4E69-DE92-EE9F-7BFF-BCAC3A24B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74536"/>
                <a:ext cx="5547154" cy="3085026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 (a linearized kinematic model).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B4E69-DE92-EE9F-7BFF-BCAC3A24B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74536"/>
                <a:ext cx="5547154" cy="3085026"/>
              </a:xfrm>
              <a:blipFill>
                <a:blip r:embed="rId2"/>
                <a:stretch>
                  <a:fillRect l="-549" t="-27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FAB60-1539-AA34-9220-4A8B531A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4D891-E9C2-8B50-8C55-E868D6D9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6B6360-6CA8-E53F-C6A5-100808E7F4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9892" y="1274536"/>
                <a:ext cx="5547154" cy="30850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Control objective: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error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6B6360-6CA8-E53F-C6A5-100808E7F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2" y="1274536"/>
                <a:ext cx="5547154" cy="3085026"/>
              </a:xfrm>
              <a:prstGeom prst="rect">
                <a:avLst/>
              </a:prstGeom>
              <a:blipFill>
                <a:blip r:embed="rId4"/>
                <a:stretch>
                  <a:fillRect l="-659" t="-21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6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E770-564B-F869-B86C-67E125A1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 Control Design with Pole Placement (not covered in this course)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DE258-1D21-CAB0-AEE9-FECCCCFC6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00809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DE258-1D21-CAB0-AEE9-FECCCCFC6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008099"/>
              </a:xfrm>
              <a:blipFill>
                <a:blip r:embed="rId2"/>
                <a:stretch>
                  <a:fillRect l="-780" t="-4665" b="-101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8E0C-6D51-B22C-C540-C8B1E92B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B0791-08C3-9BBC-966A-F946C770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00" y="4245692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1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B4FD-ECF3-F1D8-D20B-5E193CFE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 </a:t>
            </a:r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B2D58-E434-0386-533C-14B3D2C62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172941"/>
                <a:ext cx="10949153" cy="33713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assuming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Empirical param settings: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1B2D58-E434-0386-533C-14B3D2C62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172941"/>
                <a:ext cx="10949153" cy="3371350"/>
              </a:xfrm>
              <a:blipFill>
                <a:blip r:embed="rId3"/>
                <a:stretch>
                  <a:fillRect l="-780" t="-4159" r="-12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A2261-9EA9-81CA-D898-A8398C61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392BB-4F09-3D24-3477-DD476DC9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20" y="4527143"/>
            <a:ext cx="6615654" cy="22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8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476F-E110-0853-E98F-8CF7F148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B5CF3-1067-A281-E707-671EC46D8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8B5CF3-1067-A281-E707-671EC46D8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6ED92-230B-178E-43C0-C2C24C8C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9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>
                <a:solidFill>
                  <a:srgbClr val="FF0000"/>
                </a:solidFill>
              </a:rPr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17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ADEF-3FA3-BA01-D632-0EB44E90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2CC5-24CB-75A9-5CF5-F61CFA9CA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916608" cy="54033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2CC5-24CB-75A9-5CF5-F61CFA9CA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916608" cy="5403352"/>
              </a:xfrm>
              <a:blipFill>
                <a:blip r:embed="rId2"/>
                <a:stretch>
                  <a:fillRect l="-2060" t="-29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4C8B-652E-7536-927E-4EB24CE9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55F5C-1400-9F19-712C-FF760BFB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125" y="2122818"/>
            <a:ext cx="5532868" cy="29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4B4A-18C7-0100-4AB1-729296BF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4B728-23DE-2490-F8A2-0C7E67F92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149990" cy="5194738"/>
              </a:xfrm>
            </p:spPr>
            <p:txBody>
              <a:bodyPr/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Input trajectory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4B728-23DE-2490-F8A2-0C7E67F92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149990" cy="5194738"/>
              </a:xfrm>
              <a:blipFill>
                <a:blip r:embed="rId2"/>
                <a:stretch>
                  <a:fillRect l="-2722" t="-2347" r="-24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9A053-5CE6-ACAA-6D24-FF26A354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406B895D-9CBA-11E7-AA46-74953315A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225" y="1199447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16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F935-F5DB-8F59-D79B-87704CE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3BEB7-2A67-9D6C-35F1-0F5A09AA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14E53-7F5D-B4BD-E8DC-A1BA3B4D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383FE-FDD5-E120-E139-6AEB64E9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43" y="1259032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5A1A4-7808-3C53-BD42-5B0FEABA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227" y="1237593"/>
            <a:ext cx="2031472" cy="2628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0D395-7535-5582-4335-1E84E0DD4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63" y="1237593"/>
            <a:ext cx="2069975" cy="2621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5C558-3BC2-C816-E0B1-8059B299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677" y="3897486"/>
            <a:ext cx="2204701" cy="283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CC0F1-6530-682B-76A1-1E14B659B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331" y="4030183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16BAE-1D6C-36B4-062E-FBC3E23F0030}"/>
                  </a:ext>
                </a:extLst>
              </p:cNvPr>
              <p:cNvSpPr txBox="1"/>
              <p:nvPr/>
            </p:nvSpPr>
            <p:spPr>
              <a:xfrm>
                <a:off x="3740807" y="1316881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16BAE-1D6C-36B4-062E-FBC3E23F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07" y="1316881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913" t="-1323" r="-2913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BAE6A4-FBBB-488C-492F-F6B018414F1C}"/>
              </a:ext>
            </a:extLst>
          </p:cNvPr>
          <p:cNvSpPr/>
          <p:nvPr/>
        </p:nvSpPr>
        <p:spPr bwMode="auto">
          <a:xfrm>
            <a:off x="7675479" y="3538037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AF72F-84E7-7E59-03C6-D8ECB82587A4}"/>
                  </a:ext>
                </a:extLst>
              </p:cNvPr>
              <p:cNvSpPr txBox="1"/>
              <p:nvPr/>
            </p:nvSpPr>
            <p:spPr>
              <a:xfrm>
                <a:off x="7452339" y="1397663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AF72F-84E7-7E59-03C6-D8ECB825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39" y="1397663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791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328221A5-653C-DAC7-93F0-EA4B7E72E026}"/>
              </a:ext>
            </a:extLst>
          </p:cNvPr>
          <p:cNvSpPr/>
          <p:nvPr/>
        </p:nvSpPr>
        <p:spPr bwMode="auto">
          <a:xfrm>
            <a:off x="4233392" y="6156965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530CD-225F-A138-92A1-B9145D99E941}"/>
                  </a:ext>
                </a:extLst>
              </p:cNvPr>
              <p:cNvSpPr txBox="1"/>
              <p:nvPr/>
            </p:nvSpPr>
            <p:spPr>
              <a:xfrm>
                <a:off x="3740807" y="4228638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530CD-225F-A138-92A1-B9145D99E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07" y="4228638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750" t="-1802" r="-45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C87EB7-2054-97F5-0C73-9E92F001F1D8}"/>
              </a:ext>
            </a:extLst>
          </p:cNvPr>
          <p:cNvSpPr/>
          <p:nvPr/>
        </p:nvSpPr>
        <p:spPr bwMode="auto">
          <a:xfrm>
            <a:off x="7774351" y="6156965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C8E21-2E3F-3D4E-BC04-7086971ED523}"/>
                  </a:ext>
                </a:extLst>
              </p:cNvPr>
              <p:cNvSpPr txBox="1"/>
              <p:nvPr/>
            </p:nvSpPr>
            <p:spPr>
              <a:xfrm>
                <a:off x="7525117" y="4090138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C8E21-2E3F-3D4E-BC04-7086971E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117" y="4090138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3810" t="-2479" r="-476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5B6B615F-59FC-2849-363A-32B4988FDB82}"/>
              </a:ext>
            </a:extLst>
          </p:cNvPr>
          <p:cNvSpPr/>
          <p:nvPr/>
        </p:nvSpPr>
        <p:spPr bwMode="auto">
          <a:xfrm>
            <a:off x="4118809" y="3538037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781301-1031-EBB5-B8D5-C8CF4C34F329}"/>
              </a:ext>
            </a:extLst>
          </p:cNvPr>
          <p:cNvSpPr txBox="1"/>
          <p:nvPr/>
        </p:nvSpPr>
        <p:spPr>
          <a:xfrm>
            <a:off x="9276718" y="5116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54119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64B7-2F31-4F14-4778-21699EC0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in the AD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ED7F-1654-66BC-AADB-0C10083E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18520"/>
            <a:ext cx="3727590" cy="34245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controller outputs control commands (brake, acceleration, steering) to follow the trajectory output from motion planning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6166C-1BEE-40A5-BF9E-E50D126E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BF7D44-D717-48C0-4F68-1F04C41CF76A}"/>
              </a:ext>
            </a:extLst>
          </p:cNvPr>
          <p:cNvGrpSpPr/>
          <p:nvPr/>
        </p:nvGrpSpPr>
        <p:grpSpPr>
          <a:xfrm>
            <a:off x="45918" y="4729056"/>
            <a:ext cx="4258490" cy="1587287"/>
            <a:chOff x="290787" y="3376487"/>
            <a:chExt cx="6322449" cy="2356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C9DA3-6D3E-89FC-8D1C-C5C99E5CF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87" y="3462459"/>
              <a:ext cx="6322449" cy="22706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35AC42-413C-FBF3-32B9-012125BAFF66}"/>
                </a:ext>
              </a:extLst>
            </p:cNvPr>
            <p:cNvSpPr/>
            <p:nvPr/>
          </p:nvSpPr>
          <p:spPr bwMode="auto">
            <a:xfrm>
              <a:off x="4214992" y="4667038"/>
              <a:ext cx="1177402" cy="91821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6A3AAE-1E23-4D7D-A8B2-DA48AC9B8CE8}"/>
                </a:ext>
              </a:extLst>
            </p:cNvPr>
            <p:cNvSpPr/>
            <p:nvPr/>
          </p:nvSpPr>
          <p:spPr bwMode="auto">
            <a:xfrm>
              <a:off x="3179763" y="3376487"/>
              <a:ext cx="1921626" cy="109065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E1B6670-806E-A6BD-230A-0307FBC8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634" y="1513580"/>
            <a:ext cx="7929448" cy="51251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4915D4-074A-8593-8642-6CCF7329AB06}"/>
              </a:ext>
            </a:extLst>
          </p:cNvPr>
          <p:cNvSpPr/>
          <p:nvPr/>
        </p:nvSpPr>
        <p:spPr bwMode="auto">
          <a:xfrm>
            <a:off x="4350327" y="4037193"/>
            <a:ext cx="5642877" cy="10982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75164-1717-A4F9-B993-376E3E18930B}"/>
              </a:ext>
            </a:extLst>
          </p:cNvPr>
          <p:cNvSpPr txBox="1"/>
          <p:nvPr/>
        </p:nvSpPr>
        <p:spPr>
          <a:xfrm>
            <a:off x="10522661" y="2833306"/>
            <a:ext cx="166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419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D0B2-5297-965B-FFA7-6C308D9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DE15B-1080-852B-D88C-49831A80D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473263" cy="51947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DE15B-1080-852B-D88C-49831A80D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473263" cy="5194738"/>
              </a:xfrm>
              <a:blipFill>
                <a:blip r:embed="rId2"/>
                <a:stretch>
                  <a:fillRect l="-2561" t="-24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B2FE2-FB5C-99F7-1EDE-6F0A032F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5D00B9-649A-7984-6542-FB4E17E67D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743" y="190386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D27CCD-5A51-DB39-0CC6-EB9934197543}"/>
              </a:ext>
            </a:extLst>
          </p:cNvPr>
          <p:cNvSpPr/>
          <p:nvPr/>
        </p:nvSpPr>
        <p:spPr>
          <a:xfrm>
            <a:off x="6997263" y="6094708"/>
            <a:ext cx="39847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142264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E7B9-AC96-A731-78B7-93DF5D83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F3051-3E21-B2C7-A84D-65ECE4435A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533869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(Note: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F3051-3E21-B2C7-A84D-65ECE4435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5338698"/>
              </a:xfrm>
              <a:blipFill>
                <a:blip r:embed="rId2"/>
                <a:stretch>
                  <a:fillRect l="-501" t="-3311" b="-15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922DA-A5B0-8805-B75D-63D38746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1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9E35-EBFD-AC6C-7EBD-D79D6CB4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3C62E-CED5-24AC-9891-4561DB0D5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</a:t>
                </a:r>
              </a:p>
              <a:p>
                <a:pPr lvl="2"/>
                <a:r>
                  <a:rPr lang="en-US" dirty="0"/>
                  <a:t>PID control is like driving your car by looking in the rearview mirror</a:t>
                </a:r>
              </a:p>
              <a:p>
                <a:pPr lvl="1"/>
                <a:r>
                  <a:rPr lang="en-US" dirty="0"/>
                  <a:t>Handles constraints explicitly</a:t>
                </a:r>
              </a:p>
              <a:p>
                <a:pPr lvl="2"/>
                <a:r>
                  <a:rPr lang="en-US" dirty="0"/>
                  <a:t>PID control cannot handle constraints</a:t>
                </a:r>
              </a:p>
              <a:p>
                <a:pPr lvl="1"/>
                <a:r>
                  <a:rPr lang="en-US" dirty="0"/>
                  <a:t>Applicable to both linear and nonlinear systems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only, whereas PID param tuning is model-free and applicable to any system (</a:t>
                </a:r>
                <a:r>
                  <a:rPr lang="en-US" altLang="zh-CN" dirty="0" err="1"/>
                  <a:t>blackbox</a:t>
                </a:r>
                <a:r>
                  <a:rPr lang="en-US" altLang="zh-CN" dirty="0"/>
                  <a:t>)</a:t>
                </a:r>
                <a:endParaRPr lang="en-SE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Requires knowledge of system model (</a:t>
                </a:r>
                <a:r>
                  <a:rPr lang="en-US" dirty="0" err="1"/>
                  <a:t>whitebox</a:t>
                </a:r>
                <a:r>
                  <a:rPr lang="en-US" dirty="0"/>
                  <a:t>)</a:t>
                </a:r>
                <a:endParaRPr lang="en-SE" dirty="0"/>
              </a:p>
              <a:p>
                <a:pPr lvl="1"/>
                <a:r>
                  <a:rPr lang="en-US" dirty="0"/>
                  <a:t>Optimizer computation may be expensive, esp. for non-linear MPC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higher overhead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3C62E-CED5-24AC-9891-4561DB0D5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4" t="-30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DE0B-55A0-0330-26AE-8728B644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6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812F-8466-C0D8-F77F-7A4EAEB4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PID Control Example (No Look-Ahead)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FEFC-1E51-87CF-59B4-B0E3F18A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758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200" dirty="0"/>
              <a:t>Vehicle </a:t>
            </a:r>
            <a:r>
              <a:rPr lang="en-US" sz="3200" dirty="0"/>
              <a:t>accelerates to track setpoint speed of 70 km/h</a:t>
            </a:r>
          </a:p>
          <a:p>
            <a:r>
              <a:rPr lang="en-US" sz="3200" dirty="0"/>
              <a:t>Then decelerates upon encountering a sharp turn, but it is too late and cannot track the lane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8FA34-D355-09AF-F571-449B3ED2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05A2C-B619-2390-462D-89C378F8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65" y="2531064"/>
            <a:ext cx="4389733" cy="1318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ECF55-F6E1-F4FF-BC41-67E868FE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1064"/>
            <a:ext cx="3856258" cy="129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13D9D-B6D0-B4B8-12B8-B4FEC454E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476" y="3920048"/>
            <a:ext cx="3871500" cy="1310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62231-94BB-69D8-3C83-D691ABDF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35291"/>
            <a:ext cx="3863879" cy="1280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A904D-D81B-C2D6-0D08-13F0AC2D9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5333598"/>
            <a:ext cx="3856258" cy="1295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1149C2-68CD-7137-AB4E-94FED1FA86E8}"/>
              </a:ext>
            </a:extLst>
          </p:cNvPr>
          <p:cNvSpPr txBox="1"/>
          <p:nvPr/>
        </p:nvSpPr>
        <p:spPr>
          <a:xfrm>
            <a:off x="1862056" y="6611779"/>
            <a:ext cx="9100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302582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928D-EDEF-BB08-7245-35D7A970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MPC Control Example </a:t>
            </a:r>
            <a:r>
              <a:rPr lang="en-US" altLang="zh-CN" sz="4800" dirty="0"/>
              <a:t>(Look-Ahead)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7445-276B-050E-417C-7347FCEA0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65593"/>
          </a:xfrm>
        </p:spPr>
        <p:txBody>
          <a:bodyPr>
            <a:normAutofit fontScale="92500" lnSpcReduction="20000"/>
          </a:bodyPr>
          <a:lstStyle/>
          <a:p>
            <a:r>
              <a:rPr lang="en-US" sz="3200" kern="0" dirty="0"/>
              <a:t>MPC computes control actions based on a lookahead window into the future</a:t>
            </a:r>
          </a:p>
          <a:p>
            <a:r>
              <a:rPr lang="en-US" sz="3200" dirty="0"/>
              <a:t>Vehicle decelerates early in anticipation of the sharp turn</a:t>
            </a:r>
            <a:endParaRPr lang="en-S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E0CD0-5818-5F96-0C53-74C74B48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429079DC-358B-9C09-B237-D9DDB55E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52" y="3873313"/>
            <a:ext cx="3833395" cy="1280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57DED0-DC18-1C5F-ED2E-1D8134AAA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67" y="2364640"/>
            <a:ext cx="4443080" cy="1310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1FD355-E0A2-684B-4398-77F801EC6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374" y="2364640"/>
            <a:ext cx="3833395" cy="1318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5676CB-5985-F833-3B75-1530BA61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74" y="3904011"/>
            <a:ext cx="3856258" cy="1287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08C24A-FC31-8027-8FAC-47FE1E501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354" y="5344531"/>
            <a:ext cx="3894363" cy="1287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2FF78B-13D0-FE02-D967-AC416E6FE65E}"/>
              </a:ext>
            </a:extLst>
          </p:cNvPr>
          <p:cNvSpPr txBox="1"/>
          <p:nvPr/>
        </p:nvSpPr>
        <p:spPr>
          <a:xfrm>
            <a:off x="1862056" y="6611779"/>
            <a:ext cx="9100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00" dirty="0">
                <a:hlinkClick r:id="rId7"/>
              </a:rPr>
              <a:t>https://uni-tuebingen.de/fakultaeten/mathematisch-naturwissenschaftliche-fakultaet/fachbereiche/informatik/lehrstuehle/autonomous-vision/lectures/self-driving-cars/</a:t>
            </a:r>
            <a:r>
              <a:rPr lang="en-US" sz="1000" dirty="0"/>
              <a:t> 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1463801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018E-4298-B31C-A2F0-4E50F8EB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4C7B4-F162-AC7A-E5DE-116D5C41F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94C7B4-F162-AC7A-E5DE-116D5C41F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465" r="-17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F92F2-3AF5-10E2-3204-9B9D3324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>
                <a:solidFill>
                  <a:srgbClr val="FF0000"/>
                </a:solidFill>
              </a:rPr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7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B6FE-00C2-A591-3E6F-694B48D0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485DC-393F-2C42-EDCC-6A7BA1DC8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Control algorithms, e.g., PID or MPC, may be either kinematic or dynamic control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485DC-393F-2C42-EDCC-6A7BA1DC8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21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9A5DA-4FDE-393A-C8EA-0D77FED2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50CA-C227-E7B8-9849-76A316D8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Kinematic vs. Dynamic 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7C20-C012-CFC7-0B39-B849F6FA2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D9652-0CCA-A4A4-7104-0803EE60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69D83-D1A1-DF9D-CACC-516191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44" y="1273379"/>
            <a:ext cx="8290354" cy="1168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F572F-2B81-D7E9-8C5A-D7AB4B2D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08" y="3429000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C74A9B-1053-B2E2-6240-A65B22A288B9}"/>
                  </a:ext>
                </a:extLst>
              </p:cNvPr>
              <p:cNvSpPr txBox="1"/>
              <p:nvPr/>
            </p:nvSpPr>
            <p:spPr>
              <a:xfrm>
                <a:off x="2058992" y="2434784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C74A9B-1053-B2E2-6240-A65B22A28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92" y="2434784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643" t="-1681" b="-529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6FFA909-DF7B-99E1-2999-DF564C0D5B01}"/>
              </a:ext>
            </a:extLst>
          </p:cNvPr>
          <p:cNvSpPr txBox="1"/>
          <p:nvPr/>
        </p:nvSpPr>
        <p:spPr>
          <a:xfrm>
            <a:off x="3338946" y="324779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814EB-7AC9-4180-05C3-BD491265A771}"/>
              </a:ext>
            </a:extLst>
          </p:cNvPr>
          <p:cNvSpPr txBox="1"/>
          <p:nvPr/>
        </p:nvSpPr>
        <p:spPr>
          <a:xfrm>
            <a:off x="1986074" y="6185783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089486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3DF5-321A-C2DA-1C1E-7A3BE7F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A3988-7AE1-6B92-D4BE-2419D82FC0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2"/>
                <a:ext cx="6299234" cy="552537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A3988-7AE1-6B92-D4BE-2419D82FC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2"/>
                <a:ext cx="6299234" cy="5525371"/>
              </a:xfrm>
              <a:blipFill>
                <a:blip r:embed="rId2"/>
                <a:stretch>
                  <a:fillRect l="-871" t="-1987" r="-9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A2B6C-4FE9-05EA-E94E-A094B5F3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4DA70-AC66-60BB-FCFF-99D2BF7A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72" y="1256402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209A0-4BC4-9E93-D7E5-5507013032B5}"/>
                  </a:ext>
                </a:extLst>
              </p:cNvPr>
              <p:cNvSpPr txBox="1"/>
              <p:nvPr/>
            </p:nvSpPr>
            <p:spPr>
              <a:xfrm>
                <a:off x="7714059" y="3307935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209A0-4BC4-9E93-D7E5-550701303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059" y="3307935"/>
                <a:ext cx="63203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08DB9-99BE-1F18-010D-C240097B2AD8}"/>
              </a:ext>
            </a:extLst>
          </p:cNvPr>
          <p:cNvCxnSpPr/>
          <p:nvPr/>
        </p:nvCxnSpPr>
        <p:spPr bwMode="auto">
          <a:xfrm flipV="1">
            <a:off x="7842037" y="3627516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C29C85-3B42-87C0-A966-A70732954C0A}"/>
              </a:ext>
            </a:extLst>
          </p:cNvPr>
          <p:cNvCxnSpPr/>
          <p:nvPr/>
        </p:nvCxnSpPr>
        <p:spPr bwMode="auto">
          <a:xfrm>
            <a:off x="7986053" y="3627516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CC05A5-0C75-9687-0E97-9BAA18A0CF44}"/>
              </a:ext>
            </a:extLst>
          </p:cNvPr>
          <p:cNvGrpSpPr/>
          <p:nvPr/>
        </p:nvGrpSpPr>
        <p:grpSpPr>
          <a:xfrm rot="18836033">
            <a:off x="9977275" y="2562035"/>
            <a:ext cx="232063" cy="184666"/>
            <a:chOff x="5148064" y="5094726"/>
            <a:chExt cx="232063" cy="18466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661E32-77B4-891A-E2A3-0F705516CFF1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82563-006F-E4E5-FCF3-0EAD15C4AD3B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A2A9F-A8CD-866E-C6C5-74161986F563}"/>
                  </a:ext>
                </a:extLst>
              </p:cNvPr>
              <p:cNvSpPr txBox="1"/>
              <p:nvPr/>
            </p:nvSpPr>
            <p:spPr>
              <a:xfrm>
                <a:off x="9648255" y="2257863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A2A9F-A8CD-866E-C6C5-74161986F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255" y="2257863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4B03AC-F665-DE8A-C212-D2FD8315F30E}"/>
                  </a:ext>
                </a:extLst>
              </p:cNvPr>
              <p:cNvSpPr/>
              <p:nvPr/>
            </p:nvSpPr>
            <p:spPr>
              <a:xfrm>
                <a:off x="7894580" y="3925389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4B03AC-F665-DE8A-C212-D2FD8315F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580" y="3925389"/>
                <a:ext cx="791948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FAF2DE-F5B1-0B86-DA03-FE2D84D7EC7B}"/>
                  </a:ext>
                </a:extLst>
              </p:cNvPr>
              <p:cNvSpPr/>
              <p:nvPr/>
            </p:nvSpPr>
            <p:spPr>
              <a:xfrm>
                <a:off x="8627411" y="5888825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FAF2DE-F5B1-0B86-DA03-FE2D84D7E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411" y="5888825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021" t="-4310" b="-146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FE8932-5173-91DF-2028-988B3BDEF4B1}"/>
                  </a:ext>
                </a:extLst>
              </p:cNvPr>
              <p:cNvSpPr/>
              <p:nvPr/>
            </p:nvSpPr>
            <p:spPr>
              <a:xfrm>
                <a:off x="8609768" y="4346609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FE8932-5173-91DF-2028-988B3BDE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768" y="4346609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6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B598-FFDD-4A2B-4ACA-8E1A8D17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F6250-CC5C-A97A-D101-2CC96B2D8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A08A-3D95-3FC4-497B-29C80F9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47D7D-C89E-FA04-67EA-4E347C78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89323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6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CD26-1FE7-6C08-EE1F-189D0E5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65F7-857C-CF14-7B89-4F8163142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65F7-857C-CF14-7B89-4F8163142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31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9D8C-6784-5F96-BF85-40936548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3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0C23-977C-5F31-06A5-600C79B7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D3DC-E51E-B27D-4391-523BD3ECF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526163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6D3DC-E51E-B27D-4391-523BD3ECF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5261637"/>
              </a:xfrm>
              <a:blipFill>
                <a:blip r:embed="rId2"/>
                <a:stretch>
                  <a:fillRect l="-557" t="-2202" b="-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6BB9-4FFC-6BAC-5901-CB46AC6A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63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0360-F639-E82B-A45D-B7E98772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PID Control Lab Setup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A34B-B0F0-6FC0-28FF-C6A236A6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2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B656D-6CEF-2F89-7D8F-E6D44876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26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>
                <a:solidFill>
                  <a:srgbClr val="FF0000"/>
                </a:solidFill>
              </a:rPr>
              <a:t>Twiddle() for PID control tuning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6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EF7-A6FB-E7C1-7CA6-0E1A89DF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8366B-A8BE-C775-1DFB-6601B1721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2"/>
                <a:ext cx="5587133" cy="52616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 (with the implicit assumption that the car will not deviate from the track for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.)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8366B-A8BE-C775-1DFB-6601B1721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2"/>
                <a:ext cx="5587133" cy="5261638"/>
              </a:xfrm>
              <a:blipFill>
                <a:blip r:embed="rId2"/>
                <a:stretch>
                  <a:fillRect l="-2181" t="-3708" r="-2181" b="-382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4F70E-54E6-3B1B-E069-75740D83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0697D28-358E-63D9-4D41-90DF5419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6794979" y="2027920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EE9622-3DB7-6262-6C01-2246FD3DA65B}"/>
              </a:ext>
            </a:extLst>
          </p:cNvPr>
          <p:cNvCxnSpPr>
            <a:cxnSpLocks/>
          </p:cNvCxnSpPr>
          <p:nvPr/>
        </p:nvCxnSpPr>
        <p:spPr bwMode="auto">
          <a:xfrm>
            <a:off x="9308410" y="2327502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2591120-EB08-1A73-36E9-5085E6904765}"/>
              </a:ext>
            </a:extLst>
          </p:cNvPr>
          <p:cNvSpPr/>
          <p:nvPr/>
        </p:nvSpPr>
        <p:spPr bwMode="auto">
          <a:xfrm flipV="1">
            <a:off x="9228450" y="2164901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993EAF-E5CA-2110-DECB-0EC45D902DC8}"/>
              </a:ext>
            </a:extLst>
          </p:cNvPr>
          <p:cNvSpPr/>
          <p:nvPr/>
        </p:nvSpPr>
        <p:spPr bwMode="auto">
          <a:xfrm flipV="1">
            <a:off x="7270962" y="240691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1D1038-9A33-B01E-323D-CE689D5EAEB9}"/>
              </a:ext>
            </a:extLst>
          </p:cNvPr>
          <p:cNvCxnSpPr>
            <a:cxnSpLocks/>
          </p:cNvCxnSpPr>
          <p:nvPr/>
        </p:nvCxnSpPr>
        <p:spPr bwMode="auto">
          <a:xfrm>
            <a:off x="7394255" y="2543417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CC422-A634-BF86-8683-E8071819D96E}"/>
              </a:ext>
            </a:extLst>
          </p:cNvPr>
          <p:cNvSpPr/>
          <p:nvPr/>
        </p:nvSpPr>
        <p:spPr>
          <a:xfrm>
            <a:off x="9256251" y="2302211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47A151-2D94-B315-31AF-4D7238A3AC9C}"/>
              </a:ext>
            </a:extLst>
          </p:cNvPr>
          <p:cNvCxnSpPr>
            <a:cxnSpLocks/>
          </p:cNvCxnSpPr>
          <p:nvPr/>
        </p:nvCxnSpPr>
        <p:spPr bwMode="auto">
          <a:xfrm>
            <a:off x="7651085" y="2884491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9A9EE-58C8-0204-855B-454BF6404489}"/>
              </a:ext>
            </a:extLst>
          </p:cNvPr>
          <p:cNvSpPr/>
          <p:nvPr/>
        </p:nvSpPr>
        <p:spPr>
          <a:xfrm>
            <a:off x="7399692" y="2417766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1D524-0C20-1CA7-103F-40F0D1E78FC6}"/>
              </a:ext>
            </a:extLst>
          </p:cNvPr>
          <p:cNvCxnSpPr>
            <a:cxnSpLocks/>
          </p:cNvCxnSpPr>
          <p:nvPr/>
        </p:nvCxnSpPr>
        <p:spPr bwMode="auto">
          <a:xfrm>
            <a:off x="9383260" y="4456354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C8C289D-E238-367E-57CD-DFF90F5F7BCC}"/>
              </a:ext>
            </a:extLst>
          </p:cNvPr>
          <p:cNvSpPr/>
          <p:nvPr/>
        </p:nvSpPr>
        <p:spPr bwMode="auto">
          <a:xfrm flipV="1">
            <a:off x="9303300" y="429375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B214CD-4D8F-084F-C380-A429604C90A2}"/>
              </a:ext>
            </a:extLst>
          </p:cNvPr>
          <p:cNvSpPr/>
          <p:nvPr/>
        </p:nvSpPr>
        <p:spPr>
          <a:xfrm>
            <a:off x="9331101" y="443106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1F7C7D-3EBF-5991-8980-8E055F3B6630}"/>
              </a:ext>
            </a:extLst>
          </p:cNvPr>
          <p:cNvSpPr/>
          <p:nvPr/>
        </p:nvSpPr>
        <p:spPr bwMode="auto">
          <a:xfrm flipV="1">
            <a:off x="7712534" y="410908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64A75D-5D67-2311-88CB-2CED018A42B0}"/>
              </a:ext>
            </a:extLst>
          </p:cNvPr>
          <p:cNvSpPr/>
          <p:nvPr/>
        </p:nvSpPr>
        <p:spPr>
          <a:xfrm>
            <a:off x="7514675" y="422653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98F20D-8D39-210E-EF0F-D1AB40761056}"/>
              </a:ext>
            </a:extLst>
          </p:cNvPr>
          <p:cNvCxnSpPr>
            <a:cxnSpLocks/>
          </p:cNvCxnSpPr>
          <p:nvPr/>
        </p:nvCxnSpPr>
        <p:spPr bwMode="auto">
          <a:xfrm flipH="1">
            <a:off x="7514675" y="4246397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873FE9-CDBB-D8E4-75C7-1BADC85FD12C}"/>
              </a:ext>
            </a:extLst>
          </p:cNvPr>
          <p:cNvCxnSpPr>
            <a:cxnSpLocks/>
            <a:stCxn id="18" idx="5"/>
          </p:cNvCxnSpPr>
          <p:nvPr/>
        </p:nvCxnSpPr>
        <p:spPr bwMode="auto">
          <a:xfrm flipV="1">
            <a:off x="7849034" y="3738633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34FCE94-ED5A-18C3-B1C2-57BB5E97211B}"/>
              </a:ext>
            </a:extLst>
          </p:cNvPr>
          <p:cNvSpPr/>
          <p:nvPr/>
        </p:nvSpPr>
        <p:spPr bwMode="auto">
          <a:xfrm flipV="1">
            <a:off x="7143072" y="365596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5E8DBD-B5C0-71B4-9BD3-F18803BBB8F9}"/>
              </a:ext>
            </a:extLst>
          </p:cNvPr>
          <p:cNvCxnSpPr>
            <a:cxnSpLocks/>
          </p:cNvCxnSpPr>
          <p:nvPr/>
        </p:nvCxnSpPr>
        <p:spPr bwMode="auto">
          <a:xfrm>
            <a:off x="7234048" y="331206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204B54-E436-0494-9DB6-EA496B7002A9}"/>
              </a:ext>
            </a:extLst>
          </p:cNvPr>
          <p:cNvSpPr txBox="1"/>
          <p:nvPr/>
        </p:nvSpPr>
        <p:spPr>
          <a:xfrm>
            <a:off x="6074665" y="370957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pose</a:t>
            </a:r>
            <a:endParaRPr lang="en-SE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765AA1-8C50-21C4-A3DD-FF02C7BEA4F4}"/>
              </a:ext>
            </a:extLst>
          </p:cNvPr>
          <p:cNvCxnSpPr/>
          <p:nvPr/>
        </p:nvCxnSpPr>
        <p:spPr bwMode="auto">
          <a:xfrm>
            <a:off x="8634620" y="2748000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5B2A9-81C8-A11E-EBA5-1FCF77B5BA97}"/>
              </a:ext>
            </a:extLst>
          </p:cNvPr>
          <p:cNvCxnSpPr>
            <a:cxnSpLocks/>
          </p:cNvCxnSpPr>
          <p:nvPr/>
        </p:nvCxnSpPr>
        <p:spPr bwMode="auto">
          <a:xfrm>
            <a:off x="11596486" y="3024920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A3B2B3-355C-8009-3703-8765D665C817}"/>
              </a:ext>
            </a:extLst>
          </p:cNvPr>
          <p:cNvCxnSpPr/>
          <p:nvPr/>
        </p:nvCxnSpPr>
        <p:spPr bwMode="auto">
          <a:xfrm>
            <a:off x="8683029" y="4919128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524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6E46-EACA-22C3-F8FB-078F41CD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State Update based on Kinematic Bicycle Model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BB996-797C-2517-ED90-C8766FD3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B4249C-FC0A-21A0-C005-F573EB342F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5520" y="1188761"/>
                <a:ext cx="4320480" cy="47177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EB4249C-FC0A-21A0-C005-F573EB342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188761"/>
                <a:ext cx="4320480" cy="4717771"/>
              </a:xfrm>
              <a:prstGeom prst="rect">
                <a:avLst/>
              </a:prstGeom>
              <a:blipFill>
                <a:blip r:embed="rId2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72A5B7-AE20-FB10-0853-199E545300F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179200" y="1188761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72A5B7-AE20-FB10-0853-199E5453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9200" y="1188761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l="-272" t="-118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0CAAB00-F3CA-B77D-CD6B-DAEE3B6B98F9}"/>
              </a:ext>
            </a:extLst>
          </p:cNvPr>
          <p:cNvGrpSpPr/>
          <p:nvPr/>
        </p:nvGrpSpPr>
        <p:grpSpPr>
          <a:xfrm>
            <a:off x="6398807" y="4501671"/>
            <a:ext cx="4276194" cy="2408864"/>
            <a:chOff x="3779912" y="3938215"/>
            <a:chExt cx="5225088" cy="2909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189A28-3F14-876D-3E2A-1ADBF724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BCB638-700C-E3A1-1CD5-D645FA37BE24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0511927-C65D-0935-A40F-3AECC775EA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0E6683-0511-9908-EE8F-E07DD613CA4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029ECD0-BD56-0EB3-1104-1ABCB29F6FC1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522CCF-F0FD-62CC-5889-63244E9CE8E8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54A2F9E-7AEB-FFAE-7606-EB43C8BE52DC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B48B74-979C-D7E7-4DE1-00A96C334E6D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4DCFBB-AB12-A5FA-8C0A-C6DFD9396FDD}"/>
                  </a:ext>
                </a:extLst>
              </p:cNvPr>
              <p:cNvSpPr/>
              <p:nvPr/>
            </p:nvSpPr>
            <p:spPr>
              <a:xfrm>
                <a:off x="1644597" y="5956428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4DCFBB-AB12-A5FA-8C0A-C6DFD9396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597" y="5956428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7317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023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D9-A415-6B34-7C81-1B9E01F7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C6140-3635-33F3-960D-BB16822F0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582" y="1237593"/>
                <a:ext cx="5472209" cy="53294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endParaRPr lang="en-US" kern="0" dirty="0"/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endParaRPr lang="en-US" kern="0" dirty="0"/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C6140-3635-33F3-960D-BB16822F0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582" y="1237593"/>
                <a:ext cx="5472209" cy="5329444"/>
              </a:xfrm>
              <a:blipFill>
                <a:blip r:embed="rId3"/>
                <a:stretch>
                  <a:fillRect l="-1559" t="-2632" r="-31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BFF51-D8D5-B340-0CA1-A3ED39A5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822B8-954A-EBEE-C18B-3F5F435F2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1" y="1881493"/>
            <a:ext cx="5472209" cy="386879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AD05D1-7189-B770-DFBB-3A846EED813B}"/>
              </a:ext>
            </a:extLst>
          </p:cNvPr>
          <p:cNvCxnSpPr>
            <a:cxnSpLocks/>
          </p:cNvCxnSpPr>
          <p:nvPr/>
        </p:nvCxnSpPr>
        <p:spPr bwMode="auto">
          <a:xfrm>
            <a:off x="6502521" y="4521215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2282-9679-90A6-BBAD-A77E0F2E3965}"/>
              </a:ext>
            </a:extLst>
          </p:cNvPr>
          <p:cNvCxnSpPr>
            <a:cxnSpLocks/>
          </p:cNvCxnSpPr>
          <p:nvPr/>
        </p:nvCxnSpPr>
        <p:spPr bwMode="auto">
          <a:xfrm>
            <a:off x="6446165" y="3688290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7FB27E0-BECD-AADE-4A87-2824DAB01B08}"/>
              </a:ext>
            </a:extLst>
          </p:cNvPr>
          <p:cNvSpPr/>
          <p:nvPr/>
        </p:nvSpPr>
        <p:spPr>
          <a:xfrm>
            <a:off x="7508628" y="3460462"/>
            <a:ext cx="4646425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859B68-AF9E-2865-2673-EEA1BA4150D0}"/>
              </a:ext>
            </a:extLst>
          </p:cNvPr>
          <p:cNvSpPr/>
          <p:nvPr/>
        </p:nvSpPr>
        <p:spPr>
          <a:xfrm>
            <a:off x="10930917" y="4571974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3873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0D94266-AF2E-883D-5771-961651366C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0D94266-AF2E-883D-5771-961651366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CF28E-6A0C-7BCC-61B6-D195BCE1CC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CF28E-6A0C-7BCC-61B6-D195BCE1C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1" t="-2347" r="-1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655F-09A9-233A-CE8C-D5D44915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73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7EDE-1494-1ABE-8F7F-8B1CDE41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862E-9F70-17BB-23FC-86D36630C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514524" cy="1006537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twiddle: “twist</a:t>
            </a:r>
            <a:r>
              <a:rPr lang="en-US" dirty="0"/>
              <a:t>, move, or fiddle with (something), typically in a purposeless or </a:t>
            </a:r>
            <a:r>
              <a:rPr lang="en-US"/>
              <a:t>nervous way”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E9F0A-F334-FB15-5E18-ADC36D4F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B000C-4BF7-DC4D-F8DF-843BACB4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319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B0F2FD-C3AF-C46F-9EF6-CBF008C770D9}"/>
                  </a:ext>
                </a:extLst>
              </p:cNvPr>
              <p:cNvSpPr/>
              <p:nvPr/>
            </p:nvSpPr>
            <p:spPr bwMode="auto">
              <a:xfrm>
                <a:off x="2000934" y="3087750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B0F2FD-C3AF-C46F-9EF6-CBF008C77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0934" y="3087750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299" t="-613" b="-184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90C34-24CE-0F39-4F31-2D091A5100A6}"/>
                  </a:ext>
                </a:extLst>
              </p:cNvPr>
              <p:cNvSpPr/>
              <p:nvPr/>
            </p:nvSpPr>
            <p:spPr bwMode="auto">
              <a:xfrm>
                <a:off x="2000934" y="4166570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7D90C34-24CE-0F39-4F31-2D091A510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0934" y="4166570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b="-9091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537E7-5968-62EA-78FD-33E020BDDD54}"/>
                  </a:ext>
                </a:extLst>
              </p:cNvPr>
              <p:cNvSpPr/>
              <p:nvPr/>
            </p:nvSpPr>
            <p:spPr bwMode="auto">
              <a:xfrm>
                <a:off x="2000933" y="4983998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537E7-5968-62EA-78FD-33E020BDD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0933" y="4983998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299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6E9048-FE33-9765-4508-79A604CFD0D5}"/>
                  </a:ext>
                </a:extLst>
              </p:cNvPr>
              <p:cNvSpPr/>
              <p:nvPr/>
            </p:nvSpPr>
            <p:spPr bwMode="auto">
              <a:xfrm>
                <a:off x="1995435" y="5801426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6E9048-FE33-9765-4508-79A604CFD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5435" y="5801426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299" t="-685" r="-898" b="-1369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2157297D-2DA0-DE46-0B85-879DD49773DD}"/>
              </a:ext>
            </a:extLst>
          </p:cNvPr>
          <p:cNvSpPr/>
          <p:nvPr/>
        </p:nvSpPr>
        <p:spPr bwMode="auto">
          <a:xfrm>
            <a:off x="6106998" y="603833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4DC2845-3EE0-66C1-896F-39488C3BA599}"/>
              </a:ext>
            </a:extLst>
          </p:cNvPr>
          <p:cNvSpPr/>
          <p:nvPr/>
        </p:nvSpPr>
        <p:spPr bwMode="auto">
          <a:xfrm>
            <a:off x="6088972" y="5329362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698F30E-4B0D-2424-C33D-7F19B470E346}"/>
              </a:ext>
            </a:extLst>
          </p:cNvPr>
          <p:cNvSpPr/>
          <p:nvPr/>
        </p:nvSpPr>
        <p:spPr bwMode="auto">
          <a:xfrm>
            <a:off x="6096000" y="432125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4727602-2858-AD96-2850-BB92BFBCF605}"/>
              </a:ext>
            </a:extLst>
          </p:cNvPr>
          <p:cNvSpPr/>
          <p:nvPr/>
        </p:nvSpPr>
        <p:spPr bwMode="auto">
          <a:xfrm>
            <a:off x="6106999" y="3745186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C4B21D-C0C2-4EFD-28BD-D7B4E356C2CB}"/>
                  </a:ext>
                </a:extLst>
              </p:cNvPr>
              <p:cNvSpPr/>
              <p:nvPr/>
            </p:nvSpPr>
            <p:spPr bwMode="auto">
              <a:xfrm>
                <a:off x="2031195" y="2305026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C4B21D-C0C2-4EFD-28BD-D7B4E356C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1195" y="2305026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125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16F3A9-240C-E81C-2730-776D27FF140E}"/>
              </a:ext>
            </a:extLst>
          </p:cNvPr>
          <p:cNvSpPr/>
          <p:nvPr/>
        </p:nvSpPr>
        <p:spPr bwMode="auto">
          <a:xfrm>
            <a:off x="6137261" y="2395782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64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7DC6-5201-64EE-9861-13FA05BF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A2A84-37D3-389A-1060-1F04A2D7F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269709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https://classroom.udacity.com/courses/cs373/lessons/91f48b5b-a063-41f9-ace6-5fb9e7508941/concepts/b740218e-b0eb-40dc-80af-343912305293</a:t>
                </a:r>
                <a:r>
                  <a:rPr lang="en-US" dirty="0"/>
                  <a:t>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A2A84-37D3-389A-1060-1F04A2D7F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2697098"/>
              </a:xfrm>
              <a:blipFill>
                <a:blip r:embed="rId3"/>
                <a:stretch>
                  <a:fillRect l="-947" t="-4751" r="-5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CEF38-55E5-044E-BA9C-DAF9FDD0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9B3D8-BFE7-426E-1C9A-A698D16B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23" y="3636668"/>
            <a:ext cx="5528953" cy="32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1498-E5D4-69E3-864D-D911C50E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Response Performance Metrics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483FF-813F-94EF-9480-8CB0FE00E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8001" y="1311563"/>
                <a:ext cx="6235700" cy="512076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control </a:t>
                </a:r>
                <a:r>
                  <a:rPr lang="en-US"/>
                  <a:t>input (reference </a:t>
                </a:r>
                <a:r>
                  <a:rPr lang="en-US" dirty="0"/>
                  <a:t>input) jumps to a given reference value (e.g., 1.0) at time 0, and the controller aims to track it closely</a:t>
                </a:r>
              </a:p>
              <a:p>
                <a:pPr lvl="1"/>
                <a:r>
                  <a:rPr lang="en-US" dirty="0"/>
                  <a:t>Rise time: the time it takes the transient response to move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1.0−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of the steady state response</a:t>
                </a:r>
              </a:p>
              <a:p>
                <a:pPr lvl="1"/>
                <a:r>
                  <a:rPr lang="en-US" dirty="0"/>
                  <a:t>Maximum overshoot: the amount (or percentage) by which the maximum value of the transient response exceeds the steady state value</a:t>
                </a:r>
              </a:p>
              <a:p>
                <a:pPr lvl="1"/>
                <a:r>
                  <a:rPr lang="en-US" dirty="0"/>
                  <a:t>Peak time: the time at which the maximum overshoot occurs</a:t>
                </a:r>
              </a:p>
              <a:p>
                <a:pPr lvl="1"/>
                <a:r>
                  <a:rPr lang="en-US" dirty="0"/>
                  <a:t>Settling time: the time after which the output is within a specified band around the steady state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1.0−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1.0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483FF-813F-94EF-9480-8CB0FE00E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1" y="1311563"/>
                <a:ext cx="6235700" cy="5120767"/>
              </a:xfrm>
              <a:blipFill>
                <a:blip r:embed="rId3"/>
                <a:stretch>
                  <a:fillRect l="-1662" t="-3214" r="-20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564D-85F5-4877-E765-A24397E1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Response for a system using only proportional controls leads to overshoot and non-zero steady-state errors">
            <a:extLst>
              <a:ext uri="{FF2B5EF4-FFF2-40B4-BE49-F238E27FC236}">
                <a16:creationId xmlns:a16="http://schemas.microsoft.com/office/drawing/2014/main" id="{8CB0851E-3218-C8AE-26B0-4FC1D263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00" y="1237592"/>
            <a:ext cx="5183800" cy="535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22E3B-5700-F2C4-C16D-5FEDD401D025}"/>
              </a:ext>
            </a:extLst>
          </p:cNvPr>
          <p:cNvSpPr txBox="1"/>
          <p:nvPr/>
        </p:nvSpPr>
        <p:spPr>
          <a:xfrm>
            <a:off x="8044873" y="6445313"/>
            <a:ext cx="3336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https://www.newport.com/n/control-theory-terminology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731721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D4C8-5F5C-6652-E801-A37D3524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3BE1C-CA15-48D3-46F1-0F38B2C8A6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twiddle() is a model-free approach to tuning PID controller by Gradient descent. It adjusts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3BE1C-CA15-48D3-46F1-0F38B2C8A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4" t="-2347" r="-1002" b="-4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EB1BD-9AD8-3E01-AFB0-CD1499A7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2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705C-2259-3C4A-C696-D432793B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ECD8-7090-2514-955D-C0BEAE30D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PID Control</a:t>
            </a:r>
          </a:p>
          <a:p>
            <a:r>
              <a:rPr lang="en-US" dirty="0"/>
              <a:t>MPC Control</a:t>
            </a:r>
          </a:p>
          <a:p>
            <a:r>
              <a:rPr lang="en-US" dirty="0"/>
              <a:t>Kinematic bicycle model</a:t>
            </a:r>
          </a:p>
          <a:p>
            <a:r>
              <a:rPr lang="en-US" dirty="0"/>
              <a:t>Twiddle() for PID control tuning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D6761-DD61-152F-9A9D-1CE1C3D2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6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D4FC-47B8-069B-3B02-7AEE5A6E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C0852-CD61-D022-153E-635128875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C0852-CD61-D022-153E-635128875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3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BBF5B-0C5C-58AA-04B3-B6003B8F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1DAA73-433A-3777-1FA8-40977A05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76007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0AACB1-D53B-EC7C-295C-D5C93DC3E57E}"/>
              </a:ext>
            </a:extLst>
          </p:cNvPr>
          <p:cNvSpPr/>
          <p:nvPr/>
        </p:nvSpPr>
        <p:spPr>
          <a:xfrm>
            <a:off x="4784583" y="6499230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https://en.wikipedia.org/wiki/PID_controller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2183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8209EB-2DBB-33E2-29E4-CAA7F284C2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8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8209EB-2DBB-33E2-29E4-CAA7F284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5682" b="-1420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C53EB-C687-1BD1-32C2-DF4BD0027E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67589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proportional to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with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C53EB-C687-1BD1-32C2-DF4BD0027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67589" cy="5194738"/>
              </a:xfrm>
              <a:blipFill>
                <a:blip r:embed="rId3"/>
                <a:stretch>
                  <a:fillRect l="-223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4FC71-56F0-63A2-E3BF-586C1AA5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C97D2-C74F-F760-5184-CD5E072D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84" y="283805"/>
            <a:ext cx="5145518" cy="3960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19BFF-EC30-3DA7-F483-24F79853B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48" y="4273291"/>
            <a:ext cx="4577482" cy="23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5E3940-3E91-EF49-B3E0-0445C02F59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F5E3940-3E91-EF49-B3E0-0445C02F5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8E3E2-4EDE-E425-D976-B034518F8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6379905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8E3E2-4EDE-E425-D976-B034518F8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6379905" cy="5194738"/>
              </a:xfrm>
              <a:blipFill>
                <a:blip r:embed="rId3"/>
                <a:stretch>
                  <a:fillRect l="-21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BBE5F-E81D-AA95-2A2F-149DE83B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00237-D049-4ED2-4C65-250078662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642" y="159970"/>
            <a:ext cx="4873283" cy="388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5D8C7-F1F6-F014-E32D-CB97ECDCA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217" y="4092554"/>
            <a:ext cx="4588547" cy="25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6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716CBE-DE31-1F51-6EAF-5F9E1E125D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8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716CBE-DE31-1F51-6EAF-5F9E1E125D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06" t="-3977" b="-159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56F9A-8047-66E5-069E-8D5D80EDD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17167" cy="51947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proportional to error derivative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causes: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Reduced overshoot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Faster response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Little effect on steady state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More sensitive to measurement noise</a:t>
                </a:r>
                <a:endParaRPr lang="en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556F9A-8047-66E5-069E-8D5D80EDD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17167" cy="5194738"/>
              </a:xfrm>
              <a:blipFill>
                <a:blip r:embed="rId3"/>
                <a:stretch>
                  <a:fillRect l="-22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6EE9-5213-B679-68C7-FFB87B55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72251-28F4-C234-DC72-7DBA0A2FA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921" y="41703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E6F2C-507E-80C5-31A2-078A336FB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25" y="3026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8194</TotalTime>
  <Words>3813</Words>
  <Application>Microsoft Office PowerPoint</Application>
  <PresentationFormat>Widescreen</PresentationFormat>
  <Paragraphs>387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Custom Design</vt:lpstr>
      <vt:lpstr>L6 Control</vt:lpstr>
      <vt:lpstr>Control in the AD Pipeline</vt:lpstr>
      <vt:lpstr>Feedback Control Problem</vt:lpstr>
      <vt:lpstr>Step Response Performance Metrics</vt:lpstr>
      <vt:lpstr>Outline</vt:lpstr>
      <vt:lpstr>PID Control</vt:lpstr>
      <vt:lpstr>Proportional Term K_p</vt:lpstr>
      <vt:lpstr>Integral Term K_i</vt:lpstr>
      <vt:lpstr>Derivative Term K_d</vt:lpstr>
      <vt:lpstr>Effects of PID Gains</vt:lpstr>
      <vt:lpstr>Example: Vehicle Lateral Control </vt:lpstr>
      <vt:lpstr>System and P Control Modeling</vt:lpstr>
      <vt:lpstr>P Control Design with Pole Placement (not covered in this course)</vt:lpstr>
      <vt:lpstr>P Control Design Cont’d</vt:lpstr>
      <vt:lpstr>Simplifying Assumptions</vt:lpstr>
      <vt:lpstr>Outline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PID Control Example (No Look-Ahead)</vt:lpstr>
      <vt:lpstr>MPC Control Example (Look-Ahead)</vt:lpstr>
      <vt:lpstr>MPC Quiz</vt:lpstr>
      <vt:lpstr>Outline</vt:lpstr>
      <vt:lpstr>Kinematics vs. Dynamics</vt:lpstr>
      <vt:lpstr>Kinematic vs. Dynamic Control</vt:lpstr>
      <vt:lpstr>Kinematic Bicycle Model</vt:lpstr>
      <vt:lpstr>State Update Equation</vt:lpstr>
      <vt:lpstr>Straight Line vs. Circular Motion</vt:lpstr>
      <vt:lpstr>PID Control Lab Setup</vt:lpstr>
      <vt:lpstr>Outline</vt:lpstr>
      <vt:lpstr>Udacity: Racetrack Control</vt:lpstr>
      <vt:lpstr>State Update based on Kinematic Bicycle Model</vt:lpstr>
      <vt:lpstr>run()</vt:lpstr>
      <vt:lpstr>For General dt</vt:lpstr>
      <vt:lpstr>twiddle()</vt:lpstr>
      <vt:lpstr>Changing to P Control</vt:lpstr>
      <vt:lpstr>twiddle() vs. Pole Placement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930</cp:revision>
  <dcterms:created xsi:type="dcterms:W3CDTF">2020-05-28T21:34:29Z</dcterms:created>
  <dcterms:modified xsi:type="dcterms:W3CDTF">2023-11-17T15:06:27Z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